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9" r:id="rId2"/>
    <p:sldMasterId id="2147483682" r:id="rId3"/>
  </p:sldMasterIdLst>
  <p:notesMasterIdLst>
    <p:notesMasterId r:id="rId9"/>
  </p:notesMasterIdLst>
  <p:sldIdLst>
    <p:sldId id="256" r:id="rId4"/>
    <p:sldId id="263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EE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15"/>
    <p:restoredTop sz="94683"/>
  </p:normalViewPr>
  <p:slideViewPr>
    <p:cSldViewPr snapToGrid="0" snapToObjects="1">
      <p:cViewPr varScale="1">
        <p:scale>
          <a:sx n="70" d="100"/>
          <a:sy n="70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EBC2B-A081-CA45-909E-9CDC8E536A7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A0C59-8542-6342-BD46-6C360DF6E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07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394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372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364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16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26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7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xmlns="" id="{E9B3A5E2-95C9-4749-807B-FBB92538B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816" y="2542521"/>
            <a:ext cx="4888134" cy="1772958"/>
          </a:xfrm>
          <a:prstGeom prst="rect">
            <a:avLst/>
          </a:prstGeom>
        </p:spPr>
        <p:txBody>
          <a:bodyPr/>
          <a:lstStyle>
            <a:lvl1pPr>
              <a:defRPr sz="4500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r>
              <a:rPr lang="en-US" dirty="0"/>
              <a:t>goes here…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xmlns="" id="{7CA21B62-9690-B64A-93D9-10053AAFFCA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6817" y="6024377"/>
            <a:ext cx="4407623" cy="38987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50"/>
            </a:lvl1pPr>
          </a:lstStyle>
          <a:p>
            <a:pPr lvl="0"/>
            <a:r>
              <a:rPr lang="en-US" dirty="0"/>
              <a:t>Presentation by Rebecca </a:t>
            </a:r>
            <a:r>
              <a:rPr lang="en-US" dirty="0" err="1"/>
              <a:t>Nichells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998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922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79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816" y="498569"/>
            <a:ext cx="4888134" cy="711667"/>
          </a:xfrm>
          <a:prstGeom prst="rect">
            <a:avLst/>
          </a:prstGeom>
        </p:spPr>
        <p:txBody>
          <a:bodyPr/>
          <a:lstStyle>
            <a:lvl1pPr>
              <a:defRPr sz="3375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17">
            <a:extLst>
              <a:ext uri="{FF2B5EF4-FFF2-40B4-BE49-F238E27FC236}">
                <a16:creationId xmlns:a16="http://schemas.microsoft.com/office/drawing/2014/main" xmlns="" id="{EAB7DC5C-D469-4443-8B00-19E225A76D7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26816" y="1680976"/>
            <a:ext cx="6239564" cy="352303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50"/>
            </a:lvl1pPr>
          </a:lstStyle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fugit.</a:t>
            </a:r>
          </a:p>
        </p:txBody>
      </p:sp>
    </p:spTree>
    <p:extLst>
      <p:ext uri="{BB962C8B-B14F-4D97-AF65-F5344CB8AC3E}">
        <p14:creationId xmlns:p14="http://schemas.microsoft.com/office/powerpoint/2010/main" val="3626634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379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8515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49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4358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18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8704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1388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127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385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64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816" y="498569"/>
            <a:ext cx="4888134" cy="711667"/>
          </a:xfrm>
          <a:prstGeom prst="rect">
            <a:avLst/>
          </a:prstGeom>
        </p:spPr>
        <p:txBody>
          <a:bodyPr/>
          <a:lstStyle>
            <a:lvl1pPr>
              <a:defRPr sz="3375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17">
            <a:extLst>
              <a:ext uri="{FF2B5EF4-FFF2-40B4-BE49-F238E27FC236}">
                <a16:creationId xmlns:a16="http://schemas.microsoft.com/office/drawing/2014/main" xmlns="" id="{EAB7DC5C-D469-4443-8B00-19E225A76D7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26816" y="1680976"/>
            <a:ext cx="4145184" cy="352303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50"/>
            </a:lvl1pPr>
          </a:lstStyle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ADE0871E-FAA4-B74C-8110-DFA54671C4D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82989" y="1680974"/>
            <a:ext cx="3560108" cy="35230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575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1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816" y="498569"/>
            <a:ext cx="4888134" cy="711667"/>
          </a:xfrm>
          <a:prstGeom prst="rect">
            <a:avLst/>
          </a:prstGeom>
        </p:spPr>
        <p:txBody>
          <a:bodyPr/>
          <a:lstStyle>
            <a:lvl1pPr>
              <a:defRPr sz="3375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17">
            <a:extLst>
              <a:ext uri="{FF2B5EF4-FFF2-40B4-BE49-F238E27FC236}">
                <a16:creationId xmlns:a16="http://schemas.microsoft.com/office/drawing/2014/main" xmlns="" id="{EAB7DC5C-D469-4443-8B00-19E225A76D7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26816" y="1680976"/>
            <a:ext cx="6239564" cy="352303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50"/>
            </a:lvl1pPr>
          </a:lstStyle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fugit.</a:t>
            </a:r>
          </a:p>
        </p:txBody>
      </p:sp>
    </p:spTree>
    <p:extLst>
      <p:ext uri="{BB962C8B-B14F-4D97-AF65-F5344CB8AC3E}">
        <p14:creationId xmlns:p14="http://schemas.microsoft.com/office/powerpoint/2010/main" val="292308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816" y="498569"/>
            <a:ext cx="4888134" cy="711667"/>
          </a:xfrm>
          <a:prstGeom prst="rect">
            <a:avLst/>
          </a:prstGeom>
        </p:spPr>
        <p:txBody>
          <a:bodyPr/>
          <a:lstStyle>
            <a:lvl1pPr>
              <a:defRPr sz="3375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Content Placeholder 17">
            <a:extLst>
              <a:ext uri="{FF2B5EF4-FFF2-40B4-BE49-F238E27FC236}">
                <a16:creationId xmlns:a16="http://schemas.microsoft.com/office/drawing/2014/main" xmlns="" id="{EAB7DC5C-D469-4443-8B00-19E225A76D7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26816" y="1680976"/>
            <a:ext cx="6239564" cy="3523036"/>
          </a:xfrm>
          <a:prstGeom prst="rect">
            <a:avLst/>
          </a:prstGeo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650"/>
            </a:lvl1pPr>
          </a:lstStyle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fugit.</a:t>
            </a:r>
          </a:p>
          <a:p>
            <a:pPr lvl="0"/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699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xmlns="" id="{55A75820-531C-DB45-ABC6-70CCBBBC4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816" y="498569"/>
            <a:ext cx="4888134" cy="711667"/>
          </a:xfrm>
          <a:prstGeom prst="rect">
            <a:avLst/>
          </a:prstGeom>
        </p:spPr>
        <p:txBody>
          <a:bodyPr/>
          <a:lstStyle>
            <a:lvl1pPr>
              <a:defRPr sz="3375" b="0" i="0">
                <a:latin typeface="Museo 500" panose="02000000000000000000" pitchFamily="2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xmlns="" id="{9D2A53CC-7ED7-E84C-9DCA-18553883D1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82989" y="1680974"/>
            <a:ext cx="3560108" cy="35230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xmlns="" id="{2397F6B2-F32D-2447-B797-0DA75376CD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6817" y="1680974"/>
            <a:ext cx="3560108" cy="35230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6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11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05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90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2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D457F0BA-525C-0C46-B4A0-09A773F528C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6010276"/>
            <a:ext cx="91440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75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4" r:id="rId3"/>
    <p:sldLayoutId id="2147483667" r:id="rId4"/>
    <p:sldLayoutId id="2147483668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BC0F87C-892D-3E4D-8729-A636C5F0492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" y="-481263"/>
            <a:ext cx="11186162" cy="137903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C4895AA-7290-D44B-86C8-550B1071888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12516" y="381965"/>
            <a:ext cx="3008515" cy="109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97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457F0BA-525C-0C46-B4A0-09A773F528C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010276"/>
            <a:ext cx="91440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24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hcr.org/" TargetMode="Externa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2357825-9183-B84B-8A11-B368F874348C}"/>
              </a:ext>
            </a:extLst>
          </p:cNvPr>
          <p:cNvSpPr txBox="1"/>
          <p:nvPr/>
        </p:nvSpPr>
        <p:spPr>
          <a:xfrm>
            <a:off x="426816" y="2701879"/>
            <a:ext cx="48960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Museo 500" panose="02000000000000000000" pitchFamily="2" charset="77"/>
              </a:rPr>
              <a:t>Status Sept 2019</a:t>
            </a:r>
          </a:p>
          <a:p>
            <a:endParaRPr lang="en-US" sz="4500" dirty="0">
              <a:latin typeface="Museo 500" panose="02000000000000000000" pitchFamily="2" charset="77"/>
            </a:endParaRPr>
          </a:p>
          <a:p>
            <a:r>
              <a:rPr lang="en-US" sz="3300" dirty="0">
                <a:latin typeface="Museo 500" panose="02000000000000000000" pitchFamily="2" charset="77"/>
              </a:rPr>
              <a:t>www.yhcr.org</a:t>
            </a:r>
            <a:endParaRPr lang="en-US" sz="3300" dirty="0">
              <a:latin typeface="Museo 500" panose="02000000000000000000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3FF6634-BF8C-BA41-980F-34A25F093956}"/>
              </a:ext>
            </a:extLst>
          </p:cNvPr>
          <p:cNvSpPr txBox="1"/>
          <p:nvPr/>
        </p:nvSpPr>
        <p:spPr>
          <a:xfrm>
            <a:off x="426816" y="5390671"/>
            <a:ext cx="476587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A presentation by 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Lee Rickles</a:t>
            </a:r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08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815" y="1231177"/>
            <a:ext cx="6498752" cy="5337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Progress – Systems of Systems &amp; Helm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26816" y="2117982"/>
            <a:ext cx="7971749" cy="2642277"/>
          </a:xfrm>
        </p:spPr>
        <p:txBody>
          <a:bodyPr/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A </a:t>
            </a:r>
            <a:r>
              <a:rPr lang="en-GB" dirty="0"/>
              <a:t>regional integration hub which our systems will send and receive </a:t>
            </a:r>
            <a:r>
              <a:rPr lang="en-GB" dirty="0" smtClean="0"/>
              <a:t>information.  </a:t>
            </a:r>
            <a:r>
              <a:rPr lang="en-GB" dirty="0"/>
              <a:t>This is called the Systems of Systems. </a:t>
            </a:r>
            <a:endParaRPr lang="en-GB" dirty="0" smtClean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To use Helm as the personal held record to support cancer care planning between the patient and their care providers.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It </a:t>
            </a:r>
            <a:r>
              <a:rPr lang="en-GB" dirty="0"/>
              <a:t>has </a:t>
            </a:r>
            <a:r>
              <a:rPr lang="en-GB" dirty="0" smtClean="0"/>
              <a:t>linked two </a:t>
            </a:r>
            <a:r>
              <a:rPr lang="en-GB" dirty="0"/>
              <a:t>existing shared records, three organisations and </a:t>
            </a:r>
            <a:r>
              <a:rPr lang="en-GB" dirty="0" smtClean="0"/>
              <a:t>new 48 </a:t>
            </a:r>
            <a:r>
              <a:rPr lang="en-GB" dirty="0"/>
              <a:t>HCV GP </a:t>
            </a:r>
            <a:r>
              <a:rPr lang="en-GB" dirty="0" smtClean="0"/>
              <a:t>practices.  Moving to live service for wave 1 organisations.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A </a:t>
            </a:r>
            <a:r>
              <a:rPr lang="en-GB" dirty="0"/>
              <a:t>further five organisations have been identified by the ICSs </a:t>
            </a:r>
            <a:r>
              <a:rPr lang="en-GB" dirty="0" smtClean="0"/>
              <a:t>Digital lead </a:t>
            </a:r>
            <a:r>
              <a:rPr lang="en-GB" dirty="0"/>
              <a:t>to join the YHCR</a:t>
            </a:r>
            <a:r>
              <a:rPr lang="en-GB" dirty="0" smtClean="0"/>
              <a:t>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45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816" y="1231177"/>
            <a:ext cx="6510697" cy="5337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Current Progress – Population 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26816" y="2117982"/>
            <a:ext cx="7961810" cy="2642277"/>
          </a:xfrm>
        </p:spPr>
        <p:txBody>
          <a:bodyPr>
            <a:normAutofit lnSpcReduction="10000"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dirty="0" smtClean="0"/>
              <a:t>DATA-CAN has been award a Health </a:t>
            </a:r>
            <a:r>
              <a:rPr lang="en-US" dirty="0"/>
              <a:t>Data Research Hub for Cancer</a:t>
            </a:r>
            <a:endParaRPr lang="en-GB" dirty="0" smtClean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Contract has been place for the population health management.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Development </a:t>
            </a:r>
            <a:r>
              <a:rPr lang="en-GB" dirty="0"/>
              <a:t>of a regional population health solution fed from the data available in the regional integration </a:t>
            </a:r>
            <a:r>
              <a:rPr lang="en-GB" dirty="0" smtClean="0"/>
              <a:t>hub in the cloud.  </a:t>
            </a:r>
            <a:r>
              <a:rPr lang="en-GB" dirty="0"/>
              <a:t>The solution has been built in the cloud and is being prepared to start testing in October </a:t>
            </a:r>
            <a:r>
              <a:rPr lang="en-GB" dirty="0" smtClean="0"/>
              <a:t>2019</a:t>
            </a:r>
            <a:r>
              <a:rPr lang="en-GB" dirty="0"/>
              <a:t> </a:t>
            </a:r>
            <a:r>
              <a:rPr lang="en-GB" dirty="0" smtClean="0"/>
              <a:t>for use case 1 – living with and beyond cancer.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Demonstration to the YHCR delivery board and Y&amp;H Will Smart event.  This is being created as a video to be added to the </a:t>
            </a:r>
            <a:r>
              <a:rPr lang="en-GB" dirty="0" smtClean="0">
                <a:hlinkClick r:id="rId2"/>
              </a:rPr>
              <a:t>www.yhcr.org</a:t>
            </a:r>
            <a:r>
              <a:rPr lang="en-GB" dirty="0" smtClean="0"/>
              <a:t> web site.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This also includes a</a:t>
            </a:r>
            <a:r>
              <a:rPr lang="en-US" dirty="0" smtClean="0"/>
              <a:t> </a:t>
            </a:r>
            <a:r>
              <a:rPr lang="en-US" dirty="0"/>
              <a:t>multidisciplinary academy will help to drive engagement and learning for delivering PHM effectively</a:t>
            </a:r>
            <a:r>
              <a:rPr lang="en-US" dirty="0" smtClean="0"/>
              <a:t>.  Applications are open for the academy.</a:t>
            </a:r>
          </a:p>
        </p:txBody>
      </p:sp>
    </p:spTree>
    <p:extLst>
      <p:ext uri="{BB962C8B-B14F-4D97-AF65-F5344CB8AC3E}">
        <p14:creationId xmlns:p14="http://schemas.microsoft.com/office/powerpoint/2010/main" val="314300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26816" y="1960327"/>
            <a:ext cx="7958648" cy="2642277"/>
          </a:xfrm>
        </p:spPr>
        <p:txBody>
          <a:bodyPr/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Complete the value case and long term funding and benefits of the Yorkshire &amp; Humber Care Record.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To start sharing real </a:t>
            </a:r>
            <a:r>
              <a:rPr lang="en-GB" dirty="0"/>
              <a:t>information </a:t>
            </a:r>
            <a:r>
              <a:rPr lang="en-GB" dirty="0" smtClean="0"/>
              <a:t>from September for the first wave of organisations.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To implement Helm as the Cancer care plan by December 2019.</a:t>
            </a:r>
            <a:endParaRPr lang="en-GB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To build and the population health management system using test data during September 2019.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To implement the </a:t>
            </a:r>
            <a:r>
              <a:rPr lang="en-GB" dirty="0"/>
              <a:t>population health management </a:t>
            </a:r>
            <a:r>
              <a:rPr lang="en-GB" dirty="0" smtClean="0"/>
              <a:t>with real data by March 2020.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dirty="0" smtClean="0"/>
              <a:t>Have the support service in place from the beginning of 2020.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84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78CA1C23-4F19-D042-A623-B3F276F23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09930" y="1443658"/>
            <a:ext cx="365677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solidFill>
                  <a:srgbClr val="CC0099"/>
                </a:solidFill>
                <a:latin typeface="Berlin Sans FB Demi" panose="020E0802020502020306" pitchFamily="34" charset="0"/>
              </a:rPr>
              <a:t>Cancer &amp; Urgent Care</a:t>
            </a:r>
            <a:endParaRPr lang="en-GB" sz="3000" dirty="0">
              <a:solidFill>
                <a:srgbClr val="CC0099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59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320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Berlin Sans FB Demi</vt:lpstr>
      <vt:lpstr>Calibri</vt:lpstr>
      <vt:lpstr>Calibri Light</vt:lpstr>
      <vt:lpstr>Museo 500</vt:lpstr>
      <vt:lpstr>2</vt:lpstr>
      <vt:lpstr>1</vt:lpstr>
      <vt:lpstr>1_2</vt:lpstr>
      <vt:lpstr>PowerPoint Presentation</vt:lpstr>
      <vt:lpstr>Progress – Systems of Systems &amp; Helm</vt:lpstr>
      <vt:lpstr>Current Progress – Population Health</vt:lpstr>
      <vt:lpstr>Next steps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Summers</dc:creator>
  <cp:lastModifiedBy>Alan Baker</cp:lastModifiedBy>
  <cp:revision>27</cp:revision>
  <dcterms:created xsi:type="dcterms:W3CDTF">2018-11-15T14:14:10Z</dcterms:created>
  <dcterms:modified xsi:type="dcterms:W3CDTF">2019-09-13T08:24:07Z</dcterms:modified>
</cp:coreProperties>
</file>